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embeddedFontLst>
    <p:embeddedFont>
      <p:font typeface="Assistant" pitchFamily="2" charset="-79"/>
      <p:regular r:id="rId7"/>
    </p:embeddedFont>
    <p:embeddedFont>
      <p:font typeface="Assistant Bold" charset="-79"/>
      <p:regular r:id="rId8"/>
    </p:embeddedFont>
    <p:embeddedFont>
      <p:font typeface="Poppins Bold" panose="020B0604020202020204" charset="0"/>
      <p:regular r:id="rId9"/>
    </p:embeddedFont>
    <p:embeddedFont>
      <p:font typeface="Regeb Zahava" panose="020B0604020202020204" charset="-79"/>
      <p:regular r:id="rId10"/>
    </p:embeddedFont>
    <p:embeddedFont>
      <p:font typeface="Yoav" panose="020B0604020202020204" charset="-79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7.sv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svg"/><Relationship Id="rId7" Type="http://schemas.openxmlformats.org/officeDocument/2006/relationships/image" Target="../media/image4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9707" y="756000"/>
            <a:ext cx="3738629" cy="3758958"/>
            <a:chOff x="0" y="0"/>
            <a:chExt cx="1608923" cy="16176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23" cy="1617672"/>
            </a:xfrm>
            <a:custGeom>
              <a:avLst/>
              <a:gdLst/>
              <a:ahLst/>
              <a:cxnLst/>
              <a:rect l="l" t="t" r="r" b="b"/>
              <a:pathLst>
                <a:path w="1608923" h="1617672">
                  <a:moveTo>
                    <a:pt x="0" y="0"/>
                  </a:moveTo>
                  <a:lnTo>
                    <a:pt x="1608923" y="0"/>
                  </a:lnTo>
                  <a:lnTo>
                    <a:pt x="1608923" y="1617672"/>
                  </a:lnTo>
                  <a:lnTo>
                    <a:pt x="0" y="1617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08923" cy="1665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62644" y="1673380"/>
            <a:ext cx="310277" cy="962100"/>
          </a:xfrm>
          <a:custGeom>
            <a:avLst/>
            <a:gdLst/>
            <a:ahLst/>
            <a:cxnLst/>
            <a:rect l="l" t="t" r="r" b="b"/>
            <a:pathLst>
              <a:path w="310277" h="962100">
                <a:moveTo>
                  <a:pt x="0" y="0"/>
                </a:moveTo>
                <a:lnTo>
                  <a:pt x="310277" y="0"/>
                </a:lnTo>
                <a:lnTo>
                  <a:pt x="310277" y="962099"/>
                </a:lnTo>
                <a:lnTo>
                  <a:pt x="0" y="962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69532" y="3632797"/>
            <a:ext cx="303388" cy="414890"/>
          </a:xfrm>
          <a:custGeom>
            <a:avLst/>
            <a:gdLst/>
            <a:ahLst/>
            <a:cxnLst/>
            <a:rect l="l" t="t" r="r" b="b"/>
            <a:pathLst>
              <a:path w="303388" h="414890">
                <a:moveTo>
                  <a:pt x="0" y="0"/>
                </a:moveTo>
                <a:lnTo>
                  <a:pt x="303389" y="0"/>
                </a:lnTo>
                <a:lnTo>
                  <a:pt x="303389" y="414890"/>
                </a:lnTo>
                <a:lnTo>
                  <a:pt x="0" y="414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72170" y="3600901"/>
            <a:ext cx="231745" cy="395300"/>
          </a:xfrm>
          <a:custGeom>
            <a:avLst/>
            <a:gdLst/>
            <a:ahLst/>
            <a:cxnLst/>
            <a:rect l="l" t="t" r="r" b="b"/>
            <a:pathLst>
              <a:path w="231745" h="395300">
                <a:moveTo>
                  <a:pt x="0" y="0"/>
                </a:moveTo>
                <a:lnTo>
                  <a:pt x="231745" y="0"/>
                </a:lnTo>
                <a:lnTo>
                  <a:pt x="231745" y="395300"/>
                </a:lnTo>
                <a:lnTo>
                  <a:pt x="0" y="395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98023" y="3581311"/>
            <a:ext cx="359098" cy="397393"/>
          </a:xfrm>
          <a:custGeom>
            <a:avLst/>
            <a:gdLst/>
            <a:ahLst/>
            <a:cxnLst/>
            <a:rect l="l" t="t" r="r" b="b"/>
            <a:pathLst>
              <a:path w="359098" h="397393">
                <a:moveTo>
                  <a:pt x="0" y="0"/>
                </a:moveTo>
                <a:lnTo>
                  <a:pt x="359098" y="0"/>
                </a:lnTo>
                <a:lnTo>
                  <a:pt x="359098" y="397393"/>
                </a:lnTo>
                <a:lnTo>
                  <a:pt x="0" y="3973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72050" y="3581311"/>
            <a:ext cx="413853" cy="414890"/>
          </a:xfrm>
          <a:custGeom>
            <a:avLst/>
            <a:gdLst/>
            <a:ahLst/>
            <a:cxnLst/>
            <a:rect l="l" t="t" r="r" b="b"/>
            <a:pathLst>
              <a:path w="413853" h="414890">
                <a:moveTo>
                  <a:pt x="0" y="0"/>
                </a:moveTo>
                <a:lnTo>
                  <a:pt x="413853" y="0"/>
                </a:lnTo>
                <a:lnTo>
                  <a:pt x="413853" y="414890"/>
                </a:lnTo>
                <a:lnTo>
                  <a:pt x="0" y="4148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57549" y="3546316"/>
            <a:ext cx="432388" cy="432388"/>
          </a:xfrm>
          <a:custGeom>
            <a:avLst/>
            <a:gdLst/>
            <a:ahLst/>
            <a:cxnLst/>
            <a:rect l="l" t="t" r="r" b="b"/>
            <a:pathLst>
              <a:path w="432388" h="432388">
                <a:moveTo>
                  <a:pt x="0" y="0"/>
                </a:moveTo>
                <a:lnTo>
                  <a:pt x="432388" y="0"/>
                </a:lnTo>
                <a:lnTo>
                  <a:pt x="432388" y="432388"/>
                </a:lnTo>
                <a:lnTo>
                  <a:pt x="0" y="4323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32814" y="3658798"/>
            <a:ext cx="259916" cy="259916"/>
          </a:xfrm>
          <a:custGeom>
            <a:avLst/>
            <a:gdLst/>
            <a:ahLst/>
            <a:cxnLst/>
            <a:rect l="l" t="t" r="r" b="b"/>
            <a:pathLst>
              <a:path w="259916" h="259916">
                <a:moveTo>
                  <a:pt x="0" y="0"/>
                </a:moveTo>
                <a:lnTo>
                  <a:pt x="259916" y="0"/>
                </a:lnTo>
                <a:lnTo>
                  <a:pt x="259916" y="259916"/>
                </a:lnTo>
                <a:lnTo>
                  <a:pt x="0" y="2599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883848" y="3632797"/>
            <a:ext cx="311918" cy="311918"/>
          </a:xfrm>
          <a:custGeom>
            <a:avLst/>
            <a:gdLst/>
            <a:ahLst/>
            <a:cxnLst/>
            <a:rect l="l" t="t" r="r" b="b"/>
            <a:pathLst>
              <a:path w="311918" h="311918">
                <a:moveTo>
                  <a:pt x="0" y="0"/>
                </a:moveTo>
                <a:lnTo>
                  <a:pt x="311918" y="0"/>
                </a:lnTo>
                <a:lnTo>
                  <a:pt x="311918" y="311918"/>
                </a:lnTo>
                <a:lnTo>
                  <a:pt x="0" y="311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210412" y="3632797"/>
            <a:ext cx="311918" cy="311918"/>
          </a:xfrm>
          <a:custGeom>
            <a:avLst/>
            <a:gdLst/>
            <a:ahLst/>
            <a:cxnLst/>
            <a:rect l="l" t="t" r="r" b="b"/>
            <a:pathLst>
              <a:path w="311918" h="311918">
                <a:moveTo>
                  <a:pt x="0" y="0"/>
                </a:moveTo>
                <a:lnTo>
                  <a:pt x="311918" y="0"/>
                </a:lnTo>
                <a:lnTo>
                  <a:pt x="311918" y="311918"/>
                </a:lnTo>
                <a:lnTo>
                  <a:pt x="0" y="311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661065" y="3758756"/>
            <a:ext cx="285715" cy="60000"/>
          </a:xfrm>
          <a:custGeom>
            <a:avLst/>
            <a:gdLst/>
            <a:ahLst/>
            <a:cxnLst/>
            <a:rect l="l" t="t" r="r" b="b"/>
            <a:pathLst>
              <a:path w="285715" h="60000">
                <a:moveTo>
                  <a:pt x="0" y="0"/>
                </a:moveTo>
                <a:lnTo>
                  <a:pt x="285715" y="0"/>
                </a:lnTo>
                <a:lnTo>
                  <a:pt x="285715" y="60000"/>
                </a:lnTo>
                <a:lnTo>
                  <a:pt x="0" y="60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AutoShape 15"/>
          <p:cNvSpPr/>
          <p:nvPr/>
        </p:nvSpPr>
        <p:spPr>
          <a:xfrm>
            <a:off x="2187087" y="3247246"/>
            <a:ext cx="3701250" cy="0"/>
          </a:xfrm>
          <a:prstGeom prst="line">
            <a:avLst/>
          </a:prstGeom>
          <a:ln w="28575" cap="flat">
            <a:solidFill>
              <a:srgbClr val="FF8E03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1535267" y="5475668"/>
            <a:ext cx="4489465" cy="4513877"/>
            <a:chOff x="0" y="0"/>
            <a:chExt cx="1608923" cy="16176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08923" cy="1617672"/>
            </a:xfrm>
            <a:custGeom>
              <a:avLst/>
              <a:gdLst/>
              <a:ahLst/>
              <a:cxnLst/>
              <a:rect l="l" t="t" r="r" b="b"/>
              <a:pathLst>
                <a:path w="1608923" h="1617672">
                  <a:moveTo>
                    <a:pt x="0" y="0"/>
                  </a:moveTo>
                  <a:lnTo>
                    <a:pt x="1608923" y="0"/>
                  </a:lnTo>
                  <a:lnTo>
                    <a:pt x="1608923" y="1617672"/>
                  </a:lnTo>
                  <a:lnTo>
                    <a:pt x="0" y="1617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608923" cy="1665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aphicFrame>
        <p:nvGraphicFramePr>
          <p:cNvPr id="19" name="Table 19"/>
          <p:cNvGraphicFramePr>
            <a:graphicFrameLocks noGrp="1"/>
          </p:cNvGraphicFramePr>
          <p:nvPr/>
        </p:nvGraphicFramePr>
        <p:xfrm>
          <a:off x="1977311" y="6108861"/>
          <a:ext cx="3770916" cy="3880679"/>
        </p:xfrm>
        <a:graphic>
          <a:graphicData uri="http://schemas.openxmlformats.org/drawingml/2006/table">
            <a:tbl>
              <a:tblPr/>
              <a:tblGrid>
                <a:gridCol w="314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4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4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42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4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4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42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42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789"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ל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כ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ב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ג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ז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ע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ה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מ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צ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ע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ג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ס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א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ל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צ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מ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ע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ג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נ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ר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א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ש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פ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ר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ט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צ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ל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ק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ד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ר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ג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ת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ח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א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ה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נ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מ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ד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ח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ל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ר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ר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ש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ח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מ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ל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ש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ת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א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ש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ק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ל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ר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ט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ג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ר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ר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ל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ב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ג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ב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ל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ט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נ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מ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נ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ס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ח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ע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כ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מ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ל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ר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ש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ד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ב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ת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כ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ט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ע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מ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ה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ב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ג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ב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ג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ד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ד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נ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ע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ח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נ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ע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ד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מ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ה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ש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מ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ה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פ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ח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ת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ו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ש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י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ח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399"/>
                        </a:lnSpc>
                        <a:defRPr/>
                      </a:pPr>
                      <a:r>
                        <a:rPr lang="he-IL" sz="999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  <a:rtl/>
                        </a:rPr>
                        <a:t>נ</a:t>
                      </a:r>
                      <a:endParaRPr lang="en-US" sz="1100"/>
                    </a:p>
                  </a:txBody>
                  <a:tcPr marL="48106" marR="48106" marT="48106" marB="48106" anchor="ctr">
                    <a:lnL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00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20"/>
          <p:cNvGrpSpPr/>
          <p:nvPr/>
        </p:nvGrpSpPr>
        <p:grpSpPr>
          <a:xfrm>
            <a:off x="5450828" y="5520620"/>
            <a:ext cx="537905" cy="537905"/>
            <a:chOff x="0" y="0"/>
            <a:chExt cx="717206" cy="71720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7206" cy="717206"/>
            </a:xfrm>
            <a:custGeom>
              <a:avLst/>
              <a:gdLst/>
              <a:ahLst/>
              <a:cxnLst/>
              <a:rect l="l" t="t" r="r" b="b"/>
              <a:pathLst>
                <a:path w="717206" h="717206">
                  <a:moveTo>
                    <a:pt x="0" y="0"/>
                  </a:moveTo>
                  <a:lnTo>
                    <a:pt x="717206" y="0"/>
                  </a:lnTo>
                  <a:lnTo>
                    <a:pt x="717206" y="717206"/>
                  </a:lnTo>
                  <a:lnTo>
                    <a:pt x="0" y="717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1977311" y="5520620"/>
            <a:ext cx="344792" cy="471510"/>
          </a:xfrm>
          <a:custGeom>
            <a:avLst/>
            <a:gdLst/>
            <a:ahLst/>
            <a:cxnLst/>
            <a:rect l="l" t="t" r="r" b="b"/>
            <a:pathLst>
              <a:path w="344792" h="471510">
                <a:moveTo>
                  <a:pt x="0" y="0"/>
                </a:moveTo>
                <a:lnTo>
                  <a:pt x="344792" y="0"/>
                </a:lnTo>
                <a:lnTo>
                  <a:pt x="344792" y="471510"/>
                </a:lnTo>
                <a:lnTo>
                  <a:pt x="0" y="471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390891" y="1577638"/>
            <a:ext cx="1283845" cy="1283845"/>
          </a:xfrm>
          <a:custGeom>
            <a:avLst/>
            <a:gdLst/>
            <a:ahLst/>
            <a:cxnLst/>
            <a:rect l="l" t="t" r="r" b="b"/>
            <a:pathLst>
              <a:path w="1283845" h="1283845">
                <a:moveTo>
                  <a:pt x="0" y="0"/>
                </a:moveTo>
                <a:lnTo>
                  <a:pt x="1283845" y="0"/>
                </a:lnTo>
                <a:lnTo>
                  <a:pt x="1283845" y="1283845"/>
                </a:lnTo>
                <a:lnTo>
                  <a:pt x="0" y="128384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674736" y="1851348"/>
            <a:ext cx="1102434" cy="736426"/>
          </a:xfrm>
          <a:custGeom>
            <a:avLst/>
            <a:gdLst/>
            <a:ahLst/>
            <a:cxnLst/>
            <a:rect l="l" t="t" r="r" b="b"/>
            <a:pathLst>
              <a:path w="1102434" h="736426">
                <a:moveTo>
                  <a:pt x="0" y="0"/>
                </a:moveTo>
                <a:lnTo>
                  <a:pt x="1102434" y="0"/>
                </a:lnTo>
                <a:lnTo>
                  <a:pt x="1102434" y="736426"/>
                </a:lnTo>
                <a:lnTo>
                  <a:pt x="0" y="73642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724676" y="990335"/>
            <a:ext cx="2528733" cy="5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09"/>
              </a:lnSpc>
            </a:pPr>
            <a:r>
              <a:rPr lang="he-IL" sz="3220" dirty="0">
                <a:solidFill>
                  <a:srgbClr val="520404"/>
                </a:solidFill>
                <a:latin typeface="Regeb Zahava"/>
                <a:ea typeface="Regeb Zahava"/>
                <a:cs typeface="Regeb Zahava"/>
                <a:sym typeface="Regeb Zahava"/>
                <a:rtl/>
              </a:rPr>
              <a:t>התחילו כאן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22103" y="5559091"/>
            <a:ext cx="2982416" cy="45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31"/>
              </a:lnSpc>
            </a:pPr>
            <a:r>
              <a:rPr lang="he-IL" sz="925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סרקו את הברקוד, קראו את הכתבה וחפשו בתפזורת </a:t>
            </a:r>
            <a:r>
              <a:rPr lang="en-US" sz="925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6</a:t>
            </a:r>
            <a:r>
              <a:rPr lang="he-IL" sz="925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מילים </a:t>
            </a:r>
          </a:p>
          <a:p>
            <a:pPr algn="ctr" rtl="1">
              <a:lnSpc>
                <a:spcPts val="1231"/>
              </a:lnSpc>
            </a:pPr>
            <a:r>
              <a:rPr lang="he-IL" sz="925" u="sng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או ביטויים</a:t>
            </a:r>
            <a:r>
              <a:rPr lang="he-IL" sz="925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המוזכרים בה, הקשורים להצלחה </a:t>
            </a:r>
          </a:p>
          <a:p>
            <a:pPr algn="ctr" rtl="1">
              <a:lnSpc>
                <a:spcPts val="1231"/>
              </a:lnSpc>
            </a:pPr>
            <a:r>
              <a:rPr lang="he-IL" sz="925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(או- מה דרוש להצלחה)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5999" y="1256783"/>
            <a:ext cx="4858272" cy="4446799"/>
          </a:xfrm>
          <a:custGeom>
            <a:avLst/>
            <a:gdLst/>
            <a:ahLst/>
            <a:cxnLst/>
            <a:rect l="l" t="t" r="r" b="b"/>
            <a:pathLst>
              <a:path w="4858272" h="4446799">
                <a:moveTo>
                  <a:pt x="0" y="0"/>
                </a:moveTo>
                <a:lnTo>
                  <a:pt x="4858272" y="0"/>
                </a:lnTo>
                <a:lnTo>
                  <a:pt x="4858272" y="4446799"/>
                </a:lnTo>
                <a:lnTo>
                  <a:pt x="0" y="4446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41914" y="2120268"/>
            <a:ext cx="4432086" cy="3735714"/>
          </a:xfrm>
          <a:custGeom>
            <a:avLst/>
            <a:gdLst/>
            <a:ahLst/>
            <a:cxnLst/>
            <a:rect l="l" t="t" r="r" b="b"/>
            <a:pathLst>
              <a:path w="4432086" h="3735714">
                <a:moveTo>
                  <a:pt x="0" y="0"/>
                </a:moveTo>
                <a:lnTo>
                  <a:pt x="4432087" y="0"/>
                </a:lnTo>
                <a:lnTo>
                  <a:pt x="4432087" y="3735714"/>
                </a:lnTo>
                <a:lnTo>
                  <a:pt x="0" y="3735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016" t="-3467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982052" y="4350795"/>
            <a:ext cx="295811" cy="295811"/>
            <a:chOff x="0" y="0"/>
            <a:chExt cx="178100" cy="178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8100" cy="178100"/>
            </a:xfrm>
            <a:custGeom>
              <a:avLst/>
              <a:gdLst/>
              <a:ahLst/>
              <a:cxnLst/>
              <a:rect l="l" t="t" r="r" b="b"/>
              <a:pathLst>
                <a:path w="178100" h="178100">
                  <a:moveTo>
                    <a:pt x="0" y="0"/>
                  </a:moveTo>
                  <a:lnTo>
                    <a:pt x="178100" y="0"/>
                  </a:lnTo>
                  <a:lnTo>
                    <a:pt x="178100" y="178100"/>
                  </a:lnTo>
                  <a:lnTo>
                    <a:pt x="0" y="178100"/>
                  </a:lnTo>
                  <a:close/>
                </a:path>
              </a:pathLst>
            </a:custGeom>
            <a:solidFill>
              <a:srgbClr val="FFDE59">
                <a:alpha val="66667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78100" cy="187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85225" y="4350795"/>
            <a:ext cx="295811" cy="295811"/>
            <a:chOff x="0" y="0"/>
            <a:chExt cx="178100" cy="178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8100" cy="178100"/>
            </a:xfrm>
            <a:custGeom>
              <a:avLst/>
              <a:gdLst/>
              <a:ahLst/>
              <a:cxnLst/>
              <a:rect l="l" t="t" r="r" b="b"/>
              <a:pathLst>
                <a:path w="178100" h="178100">
                  <a:moveTo>
                    <a:pt x="0" y="0"/>
                  </a:moveTo>
                  <a:lnTo>
                    <a:pt x="178100" y="0"/>
                  </a:lnTo>
                  <a:lnTo>
                    <a:pt x="178100" y="178100"/>
                  </a:lnTo>
                  <a:lnTo>
                    <a:pt x="0" y="178100"/>
                  </a:lnTo>
                  <a:close/>
                </a:path>
              </a:pathLst>
            </a:custGeom>
            <a:solidFill>
              <a:srgbClr val="FFDE59">
                <a:alpha val="66667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78100" cy="187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89415" y="4921771"/>
            <a:ext cx="295811" cy="295811"/>
            <a:chOff x="0" y="0"/>
            <a:chExt cx="178100" cy="178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100" cy="178100"/>
            </a:xfrm>
            <a:custGeom>
              <a:avLst/>
              <a:gdLst/>
              <a:ahLst/>
              <a:cxnLst/>
              <a:rect l="l" t="t" r="r" b="b"/>
              <a:pathLst>
                <a:path w="178100" h="178100">
                  <a:moveTo>
                    <a:pt x="0" y="0"/>
                  </a:moveTo>
                  <a:lnTo>
                    <a:pt x="178100" y="0"/>
                  </a:lnTo>
                  <a:lnTo>
                    <a:pt x="178100" y="178100"/>
                  </a:lnTo>
                  <a:lnTo>
                    <a:pt x="0" y="178100"/>
                  </a:lnTo>
                  <a:close/>
                </a:path>
              </a:pathLst>
            </a:custGeom>
            <a:solidFill>
              <a:srgbClr val="FFDE59">
                <a:alpha val="66667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78100" cy="187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1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06023" y="1392536"/>
            <a:ext cx="471782" cy="522093"/>
          </a:xfrm>
          <a:custGeom>
            <a:avLst/>
            <a:gdLst/>
            <a:ahLst/>
            <a:cxnLst/>
            <a:rect l="l" t="t" r="r" b="b"/>
            <a:pathLst>
              <a:path w="471782" h="522093">
                <a:moveTo>
                  <a:pt x="0" y="0"/>
                </a:moveTo>
                <a:lnTo>
                  <a:pt x="471782" y="0"/>
                </a:lnTo>
                <a:lnTo>
                  <a:pt x="471782" y="522093"/>
                </a:lnTo>
                <a:lnTo>
                  <a:pt x="0" y="5220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285999" y="1189705"/>
            <a:ext cx="4489465" cy="4513877"/>
            <a:chOff x="0" y="0"/>
            <a:chExt cx="1608923" cy="16176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08923" cy="1617672"/>
            </a:xfrm>
            <a:custGeom>
              <a:avLst/>
              <a:gdLst/>
              <a:ahLst/>
              <a:cxnLst/>
              <a:rect l="l" t="t" r="r" b="b"/>
              <a:pathLst>
                <a:path w="1608923" h="1617672">
                  <a:moveTo>
                    <a:pt x="0" y="0"/>
                  </a:moveTo>
                  <a:lnTo>
                    <a:pt x="1608923" y="0"/>
                  </a:lnTo>
                  <a:lnTo>
                    <a:pt x="1608923" y="1617672"/>
                  </a:lnTo>
                  <a:lnTo>
                    <a:pt x="0" y="1617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608923" cy="1665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85999" y="5884163"/>
            <a:ext cx="4489465" cy="4513877"/>
            <a:chOff x="0" y="0"/>
            <a:chExt cx="1608923" cy="16176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08923" cy="1617672"/>
            </a:xfrm>
            <a:custGeom>
              <a:avLst/>
              <a:gdLst/>
              <a:ahLst/>
              <a:cxnLst/>
              <a:rect l="l" t="t" r="r" b="b"/>
              <a:pathLst>
                <a:path w="1608923" h="1617672">
                  <a:moveTo>
                    <a:pt x="0" y="0"/>
                  </a:moveTo>
                  <a:lnTo>
                    <a:pt x="1608923" y="0"/>
                  </a:lnTo>
                  <a:lnTo>
                    <a:pt x="1608923" y="1617672"/>
                  </a:lnTo>
                  <a:lnTo>
                    <a:pt x="0" y="1617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608923" cy="1665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09928" y="7246767"/>
            <a:ext cx="4081538" cy="1053037"/>
          </a:xfrm>
          <a:custGeom>
            <a:avLst/>
            <a:gdLst/>
            <a:ahLst/>
            <a:cxnLst/>
            <a:rect l="l" t="t" r="r" b="b"/>
            <a:pathLst>
              <a:path w="4081538" h="1053037">
                <a:moveTo>
                  <a:pt x="0" y="0"/>
                </a:moveTo>
                <a:lnTo>
                  <a:pt x="4081538" y="0"/>
                </a:lnTo>
                <a:lnTo>
                  <a:pt x="4081538" y="1053037"/>
                </a:lnTo>
                <a:lnTo>
                  <a:pt x="0" y="10530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97998" y="9574160"/>
            <a:ext cx="2554930" cy="328305"/>
          </a:xfrm>
          <a:custGeom>
            <a:avLst/>
            <a:gdLst/>
            <a:ahLst/>
            <a:cxnLst/>
            <a:rect l="l" t="t" r="r" b="b"/>
            <a:pathLst>
              <a:path w="2554930" h="328305">
                <a:moveTo>
                  <a:pt x="0" y="0"/>
                </a:moveTo>
                <a:lnTo>
                  <a:pt x="2554929" y="0"/>
                </a:lnTo>
                <a:lnTo>
                  <a:pt x="2554929" y="328304"/>
                </a:lnTo>
                <a:lnTo>
                  <a:pt x="0" y="3283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62" t="-96598" r="-131827" b="-145279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14389" y="8416117"/>
            <a:ext cx="3277077" cy="1043742"/>
          </a:xfrm>
          <a:custGeom>
            <a:avLst/>
            <a:gdLst/>
            <a:ahLst/>
            <a:cxnLst/>
            <a:rect l="l" t="t" r="r" b="b"/>
            <a:pathLst>
              <a:path w="3277077" h="1043742">
                <a:moveTo>
                  <a:pt x="0" y="0"/>
                </a:moveTo>
                <a:lnTo>
                  <a:pt x="3277077" y="0"/>
                </a:lnTo>
                <a:lnTo>
                  <a:pt x="3277077" y="1043743"/>
                </a:lnTo>
                <a:lnTo>
                  <a:pt x="0" y="10437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0741" t="-7536" r="-2777"/>
            </a:stretch>
          </a:blipFill>
        </p:spPr>
      </p:sp>
      <p:sp>
        <p:nvSpPr>
          <p:cNvPr id="23" name="Freeform 23"/>
          <p:cNvSpPr/>
          <p:nvPr/>
        </p:nvSpPr>
        <p:spPr>
          <a:xfrm rot="798552">
            <a:off x="2137886" y="8824977"/>
            <a:ext cx="283738" cy="848131"/>
          </a:xfrm>
          <a:custGeom>
            <a:avLst/>
            <a:gdLst/>
            <a:ahLst/>
            <a:cxnLst/>
            <a:rect l="l" t="t" r="r" b="b"/>
            <a:pathLst>
              <a:path w="283738" h="848131">
                <a:moveTo>
                  <a:pt x="0" y="0"/>
                </a:moveTo>
                <a:lnTo>
                  <a:pt x="283739" y="0"/>
                </a:lnTo>
                <a:lnTo>
                  <a:pt x="283739" y="848131"/>
                </a:lnTo>
                <a:lnTo>
                  <a:pt x="0" y="8481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905814" y="5231700"/>
            <a:ext cx="355739" cy="393675"/>
          </a:xfrm>
          <a:custGeom>
            <a:avLst/>
            <a:gdLst/>
            <a:ahLst/>
            <a:cxnLst/>
            <a:rect l="l" t="t" r="r" b="b"/>
            <a:pathLst>
              <a:path w="355739" h="393675">
                <a:moveTo>
                  <a:pt x="0" y="0"/>
                </a:moveTo>
                <a:lnTo>
                  <a:pt x="355739" y="0"/>
                </a:lnTo>
                <a:lnTo>
                  <a:pt x="355739" y="393675"/>
                </a:lnTo>
                <a:lnTo>
                  <a:pt x="0" y="393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928452" y="4848278"/>
            <a:ext cx="382464" cy="383422"/>
          </a:xfrm>
          <a:custGeom>
            <a:avLst/>
            <a:gdLst/>
            <a:ahLst/>
            <a:cxnLst/>
            <a:rect l="l" t="t" r="r" b="b"/>
            <a:pathLst>
              <a:path w="382464" h="383422">
                <a:moveTo>
                  <a:pt x="0" y="0"/>
                </a:moveTo>
                <a:lnTo>
                  <a:pt x="382464" y="0"/>
                </a:lnTo>
                <a:lnTo>
                  <a:pt x="382464" y="383422"/>
                </a:lnTo>
                <a:lnTo>
                  <a:pt x="0" y="3834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346916" y="4901787"/>
            <a:ext cx="329913" cy="329913"/>
          </a:xfrm>
          <a:custGeom>
            <a:avLst/>
            <a:gdLst/>
            <a:ahLst/>
            <a:cxnLst/>
            <a:rect l="l" t="t" r="r" b="b"/>
            <a:pathLst>
              <a:path w="329913" h="329913">
                <a:moveTo>
                  <a:pt x="0" y="0"/>
                </a:moveTo>
                <a:lnTo>
                  <a:pt x="329912" y="0"/>
                </a:lnTo>
                <a:lnTo>
                  <a:pt x="329912" y="329913"/>
                </a:lnTo>
                <a:lnTo>
                  <a:pt x="0" y="329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346916" y="5295463"/>
            <a:ext cx="329913" cy="329913"/>
          </a:xfrm>
          <a:custGeom>
            <a:avLst/>
            <a:gdLst/>
            <a:ahLst/>
            <a:cxnLst/>
            <a:rect l="l" t="t" r="r" b="b"/>
            <a:pathLst>
              <a:path w="329913" h="329913">
                <a:moveTo>
                  <a:pt x="0" y="0"/>
                </a:moveTo>
                <a:lnTo>
                  <a:pt x="329912" y="0"/>
                </a:lnTo>
                <a:lnTo>
                  <a:pt x="329912" y="329912"/>
                </a:lnTo>
                <a:lnTo>
                  <a:pt x="0" y="329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515437" y="6606592"/>
            <a:ext cx="2070520" cy="45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69"/>
              </a:lnSpc>
            </a:pPr>
            <a:r>
              <a:rPr lang="he-IL" sz="2958">
                <a:solidFill>
                  <a:srgbClr val="FF8E03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הגדרות תשבץ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0812" y="756000"/>
            <a:ext cx="4483840" cy="4499475"/>
            <a:chOff x="0" y="0"/>
            <a:chExt cx="1606907" cy="1612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6907" cy="1612510"/>
            </a:xfrm>
            <a:custGeom>
              <a:avLst/>
              <a:gdLst/>
              <a:ahLst/>
              <a:cxnLst/>
              <a:rect l="l" t="t" r="r" b="b"/>
              <a:pathLst>
                <a:path w="1606907" h="1612510">
                  <a:moveTo>
                    <a:pt x="0" y="0"/>
                  </a:moveTo>
                  <a:lnTo>
                    <a:pt x="1606907" y="0"/>
                  </a:lnTo>
                  <a:lnTo>
                    <a:pt x="1606907" y="1612510"/>
                  </a:lnTo>
                  <a:lnTo>
                    <a:pt x="0" y="16125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06907" cy="16601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5187" y="769877"/>
            <a:ext cx="11250" cy="4500000"/>
          </a:xfrm>
          <a:custGeom>
            <a:avLst/>
            <a:gdLst/>
            <a:ahLst/>
            <a:cxnLst/>
            <a:rect l="l" t="t" r="r" b="b"/>
            <a:pathLst>
              <a:path w="11250" h="4500000">
                <a:moveTo>
                  <a:pt x="0" y="0"/>
                </a:moveTo>
                <a:lnTo>
                  <a:pt x="11250" y="0"/>
                </a:lnTo>
                <a:lnTo>
                  <a:pt x="11250" y="4500000"/>
                </a:lnTo>
                <a:lnTo>
                  <a:pt x="0" y="45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364292" y="914961"/>
            <a:ext cx="873041" cy="873041"/>
            <a:chOff x="0" y="0"/>
            <a:chExt cx="525636" cy="525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5636" cy="525636"/>
            </a:xfrm>
            <a:custGeom>
              <a:avLst/>
              <a:gdLst/>
              <a:ahLst/>
              <a:cxnLst/>
              <a:rect l="l" t="t" r="r" b="b"/>
              <a:pathLst>
                <a:path w="525636" h="525636">
                  <a:moveTo>
                    <a:pt x="262818" y="0"/>
                  </a:moveTo>
                  <a:cubicBezTo>
                    <a:pt x="117668" y="0"/>
                    <a:pt x="0" y="117668"/>
                    <a:pt x="0" y="262818"/>
                  </a:cubicBezTo>
                  <a:cubicBezTo>
                    <a:pt x="0" y="407968"/>
                    <a:pt x="117668" y="525636"/>
                    <a:pt x="262818" y="525636"/>
                  </a:cubicBezTo>
                  <a:cubicBezTo>
                    <a:pt x="407968" y="525636"/>
                    <a:pt x="525636" y="407968"/>
                    <a:pt x="525636" y="262818"/>
                  </a:cubicBezTo>
                  <a:cubicBezTo>
                    <a:pt x="525636" y="117668"/>
                    <a:pt x="407968" y="0"/>
                    <a:pt x="262818" y="0"/>
                  </a:cubicBezTo>
                  <a:close/>
                </a:path>
              </a:pathLst>
            </a:custGeom>
            <a:solidFill>
              <a:srgbClr val="FDFDFD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49278" y="39753"/>
              <a:ext cx="427079" cy="436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6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3789562" y="1903661"/>
            <a:ext cx="11250" cy="4500000"/>
          </a:xfrm>
          <a:custGeom>
            <a:avLst/>
            <a:gdLst/>
            <a:ahLst/>
            <a:cxnLst/>
            <a:rect l="l" t="t" r="r" b="b"/>
            <a:pathLst>
              <a:path w="11250" h="4500000">
                <a:moveTo>
                  <a:pt x="0" y="0"/>
                </a:moveTo>
                <a:lnTo>
                  <a:pt x="11250" y="0"/>
                </a:lnTo>
                <a:lnTo>
                  <a:pt x="11250" y="4500000"/>
                </a:lnTo>
                <a:lnTo>
                  <a:pt x="0" y="45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3789562" y="901159"/>
            <a:ext cx="11250" cy="4500000"/>
          </a:xfrm>
          <a:custGeom>
            <a:avLst/>
            <a:gdLst/>
            <a:ahLst/>
            <a:cxnLst/>
            <a:rect l="l" t="t" r="r" b="b"/>
            <a:pathLst>
              <a:path w="11250" h="4500000">
                <a:moveTo>
                  <a:pt x="0" y="0"/>
                </a:moveTo>
                <a:lnTo>
                  <a:pt x="11250" y="0"/>
                </a:lnTo>
                <a:lnTo>
                  <a:pt x="11250" y="4500000"/>
                </a:lnTo>
                <a:lnTo>
                  <a:pt x="0" y="45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3795187" y="-149421"/>
            <a:ext cx="11250" cy="4500000"/>
          </a:xfrm>
          <a:custGeom>
            <a:avLst/>
            <a:gdLst/>
            <a:ahLst/>
            <a:cxnLst/>
            <a:rect l="l" t="t" r="r" b="b"/>
            <a:pathLst>
              <a:path w="11250" h="4500000">
                <a:moveTo>
                  <a:pt x="0" y="0"/>
                </a:moveTo>
                <a:lnTo>
                  <a:pt x="11250" y="0"/>
                </a:lnTo>
                <a:lnTo>
                  <a:pt x="11250" y="4500000"/>
                </a:lnTo>
                <a:lnTo>
                  <a:pt x="0" y="45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91826" y="1049114"/>
            <a:ext cx="397388" cy="392421"/>
          </a:xfrm>
          <a:custGeom>
            <a:avLst/>
            <a:gdLst/>
            <a:ahLst/>
            <a:cxnLst/>
            <a:rect l="l" t="t" r="r" b="b"/>
            <a:pathLst>
              <a:path w="397388" h="392421">
                <a:moveTo>
                  <a:pt x="0" y="0"/>
                </a:moveTo>
                <a:lnTo>
                  <a:pt x="397389" y="0"/>
                </a:lnTo>
                <a:lnTo>
                  <a:pt x="397389" y="392421"/>
                </a:lnTo>
                <a:lnTo>
                  <a:pt x="0" y="392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713208" y="1320170"/>
            <a:ext cx="352012" cy="336172"/>
          </a:xfrm>
          <a:custGeom>
            <a:avLst/>
            <a:gdLst/>
            <a:ahLst/>
            <a:cxnLst/>
            <a:rect l="l" t="t" r="r" b="b"/>
            <a:pathLst>
              <a:path w="352012" h="336172">
                <a:moveTo>
                  <a:pt x="0" y="0"/>
                </a:moveTo>
                <a:lnTo>
                  <a:pt x="352013" y="0"/>
                </a:lnTo>
                <a:lnTo>
                  <a:pt x="352013" y="336172"/>
                </a:lnTo>
                <a:lnTo>
                  <a:pt x="0" y="336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065221" y="3442534"/>
            <a:ext cx="166657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79"/>
              </a:lnSpc>
            </a:pPr>
            <a:r>
              <a:rPr lang="he-IL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יעל ארד היא הישראלית היחידה שזכתה במדליית כסף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49337" y="4445036"/>
            <a:ext cx="1666578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79"/>
              </a:lnSpc>
            </a:pPr>
            <a:r>
              <a:rPr lang="he-IL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ישראל החלה להשתתף באולימפיאדת החורף רק בשנת </a:t>
            </a:r>
            <a:r>
              <a:rPr lang="en-US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1994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85709" y="3442534"/>
            <a:ext cx="166657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79"/>
              </a:lnSpc>
            </a:pPr>
            <a:r>
              <a:rPr lang="he-IL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ישראל זכתה עד היום ב-</a:t>
            </a:r>
            <a:r>
              <a:rPr lang="en-US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10</a:t>
            </a:r>
            <a:r>
              <a:rPr lang="he-IL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מדליות סך הכל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85709" y="4445036"/>
            <a:ext cx="1666578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79"/>
              </a:lnSpc>
            </a:pPr>
            <a:r>
              <a:rPr lang="he-IL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המשלחת הישראלית לאולימפיאדת טוקיו כללה גם שחקני בייסבול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369917" y="3814009"/>
            <a:ext cx="873041" cy="873041"/>
            <a:chOff x="0" y="0"/>
            <a:chExt cx="525636" cy="52563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5636" cy="525636"/>
            </a:xfrm>
            <a:custGeom>
              <a:avLst/>
              <a:gdLst/>
              <a:ahLst/>
              <a:cxnLst/>
              <a:rect l="l" t="t" r="r" b="b"/>
              <a:pathLst>
                <a:path w="525636" h="525636">
                  <a:moveTo>
                    <a:pt x="262818" y="0"/>
                  </a:moveTo>
                  <a:cubicBezTo>
                    <a:pt x="117668" y="0"/>
                    <a:pt x="0" y="117668"/>
                    <a:pt x="0" y="262818"/>
                  </a:cubicBezTo>
                  <a:cubicBezTo>
                    <a:pt x="0" y="407968"/>
                    <a:pt x="117668" y="525636"/>
                    <a:pt x="262818" y="525636"/>
                  </a:cubicBezTo>
                  <a:cubicBezTo>
                    <a:pt x="407968" y="525636"/>
                    <a:pt x="525636" y="407968"/>
                    <a:pt x="525636" y="262818"/>
                  </a:cubicBezTo>
                  <a:cubicBezTo>
                    <a:pt x="525636" y="117668"/>
                    <a:pt x="407968" y="0"/>
                    <a:pt x="262818" y="0"/>
                  </a:cubicBezTo>
                  <a:close/>
                </a:path>
              </a:pathLst>
            </a:custGeom>
            <a:solidFill>
              <a:srgbClr val="FDFDFD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49278" y="39753"/>
              <a:ext cx="427079" cy="436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6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909584" y="4117450"/>
            <a:ext cx="288289" cy="284685"/>
          </a:xfrm>
          <a:custGeom>
            <a:avLst/>
            <a:gdLst/>
            <a:ahLst/>
            <a:cxnLst/>
            <a:rect l="l" t="t" r="r" b="b"/>
            <a:pathLst>
              <a:path w="288289" h="284685">
                <a:moveTo>
                  <a:pt x="0" y="0"/>
                </a:moveTo>
                <a:lnTo>
                  <a:pt x="288289" y="0"/>
                </a:lnTo>
                <a:lnTo>
                  <a:pt x="288289" y="284685"/>
                </a:lnTo>
                <a:lnTo>
                  <a:pt x="0" y="28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703291" y="4182773"/>
            <a:ext cx="206292" cy="123775"/>
          </a:xfrm>
          <a:custGeom>
            <a:avLst/>
            <a:gdLst/>
            <a:ahLst/>
            <a:cxnLst/>
            <a:rect l="l" t="t" r="r" b="b"/>
            <a:pathLst>
              <a:path w="206292" h="123775">
                <a:moveTo>
                  <a:pt x="0" y="0"/>
                </a:moveTo>
                <a:lnTo>
                  <a:pt x="206293" y="0"/>
                </a:lnTo>
                <a:lnTo>
                  <a:pt x="206293" y="123775"/>
                </a:lnTo>
                <a:lnTo>
                  <a:pt x="0" y="123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491826" y="4087329"/>
            <a:ext cx="177784" cy="314663"/>
          </a:xfrm>
          <a:custGeom>
            <a:avLst/>
            <a:gdLst/>
            <a:ahLst/>
            <a:cxnLst/>
            <a:rect l="l" t="t" r="r" b="b"/>
            <a:pathLst>
              <a:path w="177784" h="314663">
                <a:moveTo>
                  <a:pt x="0" y="0"/>
                </a:moveTo>
                <a:lnTo>
                  <a:pt x="177785" y="0"/>
                </a:lnTo>
                <a:lnTo>
                  <a:pt x="177785" y="314663"/>
                </a:lnTo>
                <a:lnTo>
                  <a:pt x="0" y="3146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065221" y="2334804"/>
            <a:ext cx="1666578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79"/>
              </a:lnSpc>
            </a:pPr>
            <a:r>
              <a:rPr lang="he-IL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האולימפיאדה הראשונה בה השתתפה ישראל היתה בהלסינקי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37333" y="1442982"/>
            <a:ext cx="166657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79"/>
              </a:lnSpc>
            </a:pPr>
            <a:r>
              <a:rPr lang="he-IL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ישראל אירחה את האולימפיאדה בשנת </a:t>
            </a:r>
            <a:r>
              <a:rPr lang="en-US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1968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97713" y="2334804"/>
            <a:ext cx="1666578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79"/>
              </a:lnSpc>
            </a:pPr>
            <a:r>
              <a:rPr lang="he-IL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גרמניה היא זו שאירחה הכי הרבה פעמים את האולימפיאדה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97713" y="1380333"/>
            <a:ext cx="166657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679"/>
              </a:lnSpc>
            </a:pPr>
            <a:r>
              <a:rPr lang="he-IL" sz="12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משיכת חבל הוא ענף באולימפיאדה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509187" y="5474519"/>
            <a:ext cx="4489465" cy="4513877"/>
            <a:chOff x="0" y="0"/>
            <a:chExt cx="1608923" cy="161767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08923" cy="1617672"/>
            </a:xfrm>
            <a:custGeom>
              <a:avLst/>
              <a:gdLst/>
              <a:ahLst/>
              <a:cxnLst/>
              <a:rect l="l" t="t" r="r" b="b"/>
              <a:pathLst>
                <a:path w="1608923" h="1617672">
                  <a:moveTo>
                    <a:pt x="0" y="0"/>
                  </a:moveTo>
                  <a:lnTo>
                    <a:pt x="1608923" y="0"/>
                  </a:lnTo>
                  <a:lnTo>
                    <a:pt x="1608923" y="1617672"/>
                  </a:lnTo>
                  <a:lnTo>
                    <a:pt x="0" y="1617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1608923" cy="1665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853920" y="7553541"/>
            <a:ext cx="1800000" cy="1800000"/>
            <a:chOff x="0" y="0"/>
            <a:chExt cx="2400000" cy="240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400000" cy="2400000"/>
            </a:xfrm>
            <a:custGeom>
              <a:avLst/>
              <a:gdLst/>
              <a:ahLst/>
              <a:cxnLst/>
              <a:rect l="l" t="t" r="r" b="b"/>
              <a:pathLst>
                <a:path w="2400000" h="2400000">
                  <a:moveTo>
                    <a:pt x="0" y="0"/>
                  </a:moveTo>
                  <a:lnTo>
                    <a:pt x="2400000" y="0"/>
                  </a:lnTo>
                  <a:lnTo>
                    <a:pt x="2400000" y="2400000"/>
                  </a:lnTo>
                  <a:lnTo>
                    <a:pt x="0" y="240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3" name="Freeform 33"/>
          <p:cNvSpPr/>
          <p:nvPr/>
        </p:nvSpPr>
        <p:spPr>
          <a:xfrm>
            <a:off x="3490108" y="6653541"/>
            <a:ext cx="527625" cy="900000"/>
          </a:xfrm>
          <a:custGeom>
            <a:avLst/>
            <a:gdLst/>
            <a:ahLst/>
            <a:cxnLst/>
            <a:rect l="l" t="t" r="r" b="b"/>
            <a:pathLst>
              <a:path w="527625" h="900000">
                <a:moveTo>
                  <a:pt x="0" y="0"/>
                </a:moveTo>
                <a:lnTo>
                  <a:pt x="527625" y="0"/>
                </a:lnTo>
                <a:lnTo>
                  <a:pt x="527625" y="900000"/>
                </a:lnTo>
                <a:lnTo>
                  <a:pt x="0" y="900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3170" y="1375741"/>
            <a:ext cx="4489465" cy="4513877"/>
            <a:chOff x="0" y="0"/>
            <a:chExt cx="1608923" cy="16176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23" cy="1617672"/>
            </a:xfrm>
            <a:custGeom>
              <a:avLst/>
              <a:gdLst/>
              <a:ahLst/>
              <a:cxnLst/>
              <a:rect l="l" t="t" r="r" b="b"/>
              <a:pathLst>
                <a:path w="1608923" h="1617672">
                  <a:moveTo>
                    <a:pt x="0" y="0"/>
                  </a:moveTo>
                  <a:lnTo>
                    <a:pt x="1608923" y="0"/>
                  </a:lnTo>
                  <a:lnTo>
                    <a:pt x="1608923" y="1617672"/>
                  </a:lnTo>
                  <a:lnTo>
                    <a:pt x="0" y="1617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08923" cy="1665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817212" y="1466498"/>
            <a:ext cx="519225" cy="519225"/>
          </a:xfrm>
          <a:custGeom>
            <a:avLst/>
            <a:gdLst/>
            <a:ahLst/>
            <a:cxnLst/>
            <a:rect l="l" t="t" r="r" b="b"/>
            <a:pathLst>
              <a:path w="519225" h="519225">
                <a:moveTo>
                  <a:pt x="0" y="0"/>
                </a:moveTo>
                <a:lnTo>
                  <a:pt x="519225" y="0"/>
                </a:lnTo>
                <a:lnTo>
                  <a:pt x="519225" y="519225"/>
                </a:lnTo>
                <a:lnTo>
                  <a:pt x="0" y="519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6824" y="2998087"/>
            <a:ext cx="2356523" cy="558318"/>
          </a:xfrm>
          <a:custGeom>
            <a:avLst/>
            <a:gdLst/>
            <a:ahLst/>
            <a:cxnLst/>
            <a:rect l="l" t="t" r="r" b="b"/>
            <a:pathLst>
              <a:path w="2356523" h="558318">
                <a:moveTo>
                  <a:pt x="0" y="0"/>
                </a:moveTo>
                <a:lnTo>
                  <a:pt x="2356524" y="0"/>
                </a:lnTo>
                <a:lnTo>
                  <a:pt x="2356524" y="558318"/>
                </a:lnTo>
                <a:lnTo>
                  <a:pt x="0" y="558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1828" t="-1096029" r="-51294" b="-71038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76824" y="4789764"/>
            <a:ext cx="2356523" cy="556236"/>
          </a:xfrm>
          <a:custGeom>
            <a:avLst/>
            <a:gdLst/>
            <a:ahLst/>
            <a:cxnLst/>
            <a:rect l="l" t="t" r="r" b="b"/>
            <a:pathLst>
              <a:path w="2356523" h="556236">
                <a:moveTo>
                  <a:pt x="0" y="0"/>
                </a:moveTo>
                <a:lnTo>
                  <a:pt x="2356524" y="0"/>
                </a:lnTo>
                <a:lnTo>
                  <a:pt x="2356524" y="556236"/>
                </a:lnTo>
                <a:lnTo>
                  <a:pt x="0" y="5562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371" t="-1123625" r="-53663" b="-72678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96575" y="3896230"/>
            <a:ext cx="2143688" cy="553708"/>
          </a:xfrm>
          <a:custGeom>
            <a:avLst/>
            <a:gdLst/>
            <a:ahLst/>
            <a:cxnLst/>
            <a:rect l="l" t="t" r="r" b="b"/>
            <a:pathLst>
              <a:path w="2143688" h="553708">
                <a:moveTo>
                  <a:pt x="0" y="0"/>
                </a:moveTo>
                <a:lnTo>
                  <a:pt x="2143688" y="0"/>
                </a:lnTo>
                <a:lnTo>
                  <a:pt x="2143688" y="553708"/>
                </a:lnTo>
                <a:lnTo>
                  <a:pt x="0" y="5537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1828" t="-1001202" r="-51294" b="-64747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93076" y="1966673"/>
            <a:ext cx="3499424" cy="72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959"/>
              </a:lnSpc>
            </a:pPr>
            <a:r>
              <a:rPr lang="he-IL" sz="13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בשירים הבאים יש מילה משותפת הקשורה לאולימפיאדה. </a:t>
            </a:r>
          </a:p>
          <a:p>
            <a:pPr algn="ctr" rtl="1">
              <a:lnSpc>
                <a:spcPts val="1959"/>
              </a:lnSpc>
            </a:pPr>
            <a:r>
              <a:rPr lang="he-IL" sz="13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מצאו את שורש המילה והפכו אותו לגימטריה.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36666" y="6116160"/>
            <a:ext cx="4086667" cy="4114286"/>
          </a:xfrm>
          <a:custGeom>
            <a:avLst/>
            <a:gdLst/>
            <a:ahLst/>
            <a:cxnLst/>
            <a:rect l="l" t="t" r="r" b="b"/>
            <a:pathLst>
              <a:path w="4086667" h="4114286">
                <a:moveTo>
                  <a:pt x="0" y="0"/>
                </a:moveTo>
                <a:lnTo>
                  <a:pt x="4086668" y="0"/>
                </a:lnTo>
                <a:lnTo>
                  <a:pt x="4086668" y="4114285"/>
                </a:lnTo>
                <a:lnTo>
                  <a:pt x="0" y="4114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9000"/>
            </a:blip>
            <a:stretch>
              <a:fillRect l="-18159" r="-16555" b="-82055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736666" y="6121557"/>
            <a:ext cx="4086667" cy="4108888"/>
            <a:chOff x="0" y="0"/>
            <a:chExt cx="1608923" cy="16176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08923" cy="1617672"/>
            </a:xfrm>
            <a:custGeom>
              <a:avLst/>
              <a:gdLst/>
              <a:ahLst/>
              <a:cxnLst/>
              <a:rect l="l" t="t" r="r" b="b"/>
              <a:pathLst>
                <a:path w="1608923" h="1617672">
                  <a:moveTo>
                    <a:pt x="0" y="0"/>
                  </a:moveTo>
                  <a:lnTo>
                    <a:pt x="1608923" y="0"/>
                  </a:lnTo>
                  <a:lnTo>
                    <a:pt x="1608923" y="1617672"/>
                  </a:lnTo>
                  <a:lnTo>
                    <a:pt x="0" y="16176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8A5E27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608923" cy="1665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520654" y="8739606"/>
            <a:ext cx="647766" cy="1328750"/>
          </a:xfrm>
          <a:custGeom>
            <a:avLst/>
            <a:gdLst/>
            <a:ahLst/>
            <a:cxnLst/>
            <a:rect l="l" t="t" r="r" b="b"/>
            <a:pathLst>
              <a:path w="647766" h="1328750">
                <a:moveTo>
                  <a:pt x="0" y="0"/>
                </a:moveTo>
                <a:lnTo>
                  <a:pt x="647765" y="0"/>
                </a:lnTo>
                <a:lnTo>
                  <a:pt x="647765" y="1328750"/>
                </a:lnTo>
                <a:lnTo>
                  <a:pt x="0" y="13287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94359" y="6764692"/>
            <a:ext cx="3500354" cy="197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11"/>
              </a:lnSpc>
            </a:pPr>
            <a:r>
              <a:rPr lang="he-IL" sz="3008">
                <a:solidFill>
                  <a:srgbClr val="2DBABD"/>
                </a:solidFill>
                <a:latin typeface="Regeb Zahava"/>
                <a:ea typeface="Regeb Zahava"/>
                <a:cs typeface="Regeb Zahava"/>
                <a:sym typeface="Regeb Zahava"/>
                <a:rtl/>
              </a:rPr>
              <a:t>כל הכבוד!</a:t>
            </a:r>
          </a:p>
          <a:p>
            <a:pPr algn="ctr" rtl="1">
              <a:lnSpc>
                <a:spcPts val="3760"/>
              </a:lnSpc>
            </a:pPr>
            <a:r>
              <a:rPr lang="he-IL" sz="3008" spc="141">
                <a:solidFill>
                  <a:srgbClr val="6236A7"/>
                </a:solidFill>
                <a:latin typeface="Yoav"/>
                <a:ea typeface="Yoav"/>
                <a:cs typeface="Yoav"/>
                <a:sym typeface="Yoav"/>
                <a:rtl/>
              </a:rPr>
              <a:t>מצאתם את המפתח </a:t>
            </a:r>
          </a:p>
          <a:p>
            <a:pPr algn="ctr" rtl="1">
              <a:lnSpc>
                <a:spcPts val="3760"/>
              </a:lnSpc>
            </a:pPr>
            <a:r>
              <a:rPr lang="he-IL" sz="3008" spc="141">
                <a:solidFill>
                  <a:srgbClr val="6236A7"/>
                </a:solidFill>
                <a:latin typeface="Yoav"/>
                <a:ea typeface="Yoav"/>
                <a:cs typeface="Yoav"/>
                <a:sym typeface="Yoav"/>
                <a:rtl/>
              </a:rPr>
              <a:t>והצלתם את המשלחת הישראלית!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206034" y="6764649"/>
            <a:ext cx="3191263" cy="1974957"/>
            <a:chOff x="0" y="0"/>
            <a:chExt cx="2110755" cy="13062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10755" cy="1306270"/>
            </a:xfrm>
            <a:custGeom>
              <a:avLst/>
              <a:gdLst/>
              <a:ahLst/>
              <a:cxnLst/>
              <a:rect l="l" t="t" r="r" b="b"/>
              <a:pathLst>
                <a:path w="2110755" h="1306270">
                  <a:moveTo>
                    <a:pt x="53371" y="0"/>
                  </a:moveTo>
                  <a:lnTo>
                    <a:pt x="2057384" y="0"/>
                  </a:lnTo>
                  <a:cubicBezTo>
                    <a:pt x="2071538" y="0"/>
                    <a:pt x="2085114" y="5623"/>
                    <a:pt x="2095123" y="15632"/>
                  </a:cubicBezTo>
                  <a:cubicBezTo>
                    <a:pt x="2105132" y="25641"/>
                    <a:pt x="2110755" y="39216"/>
                    <a:pt x="2110755" y="53371"/>
                  </a:cubicBezTo>
                  <a:lnTo>
                    <a:pt x="2110755" y="1252898"/>
                  </a:lnTo>
                  <a:cubicBezTo>
                    <a:pt x="2110755" y="1267053"/>
                    <a:pt x="2105132" y="1280629"/>
                    <a:pt x="2095123" y="1290638"/>
                  </a:cubicBezTo>
                  <a:cubicBezTo>
                    <a:pt x="2085114" y="1300647"/>
                    <a:pt x="2071538" y="1306270"/>
                    <a:pt x="2057384" y="1306270"/>
                  </a:cubicBezTo>
                  <a:lnTo>
                    <a:pt x="53371" y="1306270"/>
                  </a:lnTo>
                  <a:cubicBezTo>
                    <a:pt x="39216" y="1306270"/>
                    <a:pt x="25641" y="1300647"/>
                    <a:pt x="15632" y="1290638"/>
                  </a:cubicBezTo>
                  <a:cubicBezTo>
                    <a:pt x="5623" y="1280629"/>
                    <a:pt x="0" y="1267053"/>
                    <a:pt x="0" y="1252898"/>
                  </a:cubicBezTo>
                  <a:lnTo>
                    <a:pt x="0" y="53371"/>
                  </a:lnTo>
                  <a:cubicBezTo>
                    <a:pt x="0" y="39216"/>
                    <a:pt x="5623" y="25641"/>
                    <a:pt x="15632" y="15632"/>
                  </a:cubicBezTo>
                  <a:cubicBezTo>
                    <a:pt x="25641" y="5623"/>
                    <a:pt x="39216" y="0"/>
                    <a:pt x="5337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F2759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2110755" cy="1315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1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1279244">
            <a:off x="2047157" y="6366545"/>
            <a:ext cx="630996" cy="929643"/>
          </a:xfrm>
          <a:custGeom>
            <a:avLst/>
            <a:gdLst/>
            <a:ahLst/>
            <a:cxnLst/>
            <a:rect l="l" t="t" r="r" b="b"/>
            <a:pathLst>
              <a:path w="630996" h="929643">
                <a:moveTo>
                  <a:pt x="0" y="0"/>
                </a:moveTo>
                <a:lnTo>
                  <a:pt x="630996" y="0"/>
                </a:lnTo>
                <a:lnTo>
                  <a:pt x="630996" y="929643"/>
                </a:lnTo>
                <a:lnTo>
                  <a:pt x="0" y="9296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722" y="-117735"/>
            <a:ext cx="7526278" cy="10809735"/>
          </a:xfrm>
          <a:custGeom>
            <a:avLst/>
            <a:gdLst/>
            <a:ahLst/>
            <a:cxnLst/>
            <a:rect l="l" t="t" r="r" b="b"/>
            <a:pathLst>
              <a:path w="7526278" h="10809735">
                <a:moveTo>
                  <a:pt x="0" y="0"/>
                </a:moveTo>
                <a:lnTo>
                  <a:pt x="7526278" y="0"/>
                </a:lnTo>
                <a:lnTo>
                  <a:pt x="7526278" y="10809735"/>
                </a:lnTo>
                <a:lnTo>
                  <a:pt x="0" y="1080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80337" y="1184900"/>
            <a:ext cx="5399326" cy="8146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498"/>
              </a:lnSpc>
              <a:spcBef>
                <a:spcPct val="0"/>
              </a:spcBef>
            </a:pPr>
            <a:r>
              <a:rPr lang="he-IL" sz="1784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ברוכים הבאים וברוכות הבאות לאולימפיאדה של שנת </a:t>
            </a:r>
            <a:r>
              <a:rPr lang="en-US" sz="1784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2024</a:t>
            </a:r>
            <a:r>
              <a:rPr lang="he-IL" sz="1784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, פריז! </a:t>
            </a: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endParaRPr lang="he-IL" sz="1784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  <a:rtl/>
            </a:endParaRP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r>
              <a:rPr lang="he-IL" sz="1784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זו השנה שבה הנבחרת הישראלית נערכת לרגעי השיא שלה. </a:t>
            </a: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endParaRPr lang="he-IL" sz="1784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r>
              <a:rPr lang="he-IL" sz="1784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אתם חלק מצוות ההכנה של הספורטאים הישראליים, האחראים על לוודא שהכול מוכן לפני הטקס הפותח.</a:t>
            </a: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endParaRPr lang="he-IL" sz="1784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r>
              <a:rPr lang="he-IL" sz="1784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בבוקר טקס הפתיחה, גיליתם כל הציוד של הנבחרת נעול בחדר אימונים ואין לכם את המפתח! </a:t>
            </a: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endParaRPr lang="he-IL" sz="1784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r>
              <a:rPr lang="he-IL" sz="1784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אתם חייבים לפעול מהר ולמצוא דרך לפתוח את הקופסה ולהשיג את המפתח לחדר, כדי  לוודא שכל הציוד של הנבחרת מוכן ולזכות בכבוד לאומי. </a:t>
            </a: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r>
              <a:rPr lang="he-IL" sz="1784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כל רגע חשוב, והשעון מתקתק לקראת תחילת הטקס.</a:t>
            </a: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endParaRPr lang="he-IL" sz="1784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r>
              <a:rPr lang="he-IL" sz="1784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על הפאות של הקופסה תמצאו חידות ואתגרים הקשורים לספורטאים הישראלים הגדולים של כל הזמנים וההישגים שהם הביאו למדינה. </a:t>
            </a: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endParaRPr lang="he-IL" sz="1784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r>
              <a:rPr lang="he-IL" sz="1784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כל חידה שתפתרו תקרב אתכם צעד אחד נוסף אל הציוד החשוב ואל הניצחון הגדול של הנבחרת הישראלית.</a:t>
            </a: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endParaRPr lang="he-IL" sz="1784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r>
              <a:rPr lang="he-IL" sz="1784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האם תצליחו לעמוד באתגר ולהבטיח </a:t>
            </a: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r>
              <a:rPr lang="he-IL" sz="1784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שהנבחרת הישראלית תהיה מוכנה </a:t>
            </a:r>
          </a:p>
          <a:p>
            <a:pPr algn="ctr" rtl="1">
              <a:lnSpc>
                <a:spcPts val="2498"/>
              </a:lnSpc>
              <a:spcBef>
                <a:spcPct val="0"/>
              </a:spcBef>
            </a:pPr>
            <a:r>
              <a:rPr lang="he-IL" sz="1784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לפתיחת האולימפיאדה?</a:t>
            </a:r>
          </a:p>
        </p:txBody>
      </p:sp>
      <p:sp>
        <p:nvSpPr>
          <p:cNvPr id="4" name="Freeform 4"/>
          <p:cNvSpPr/>
          <p:nvPr/>
        </p:nvSpPr>
        <p:spPr>
          <a:xfrm>
            <a:off x="289749" y="8058423"/>
            <a:ext cx="1764497" cy="2633577"/>
          </a:xfrm>
          <a:custGeom>
            <a:avLst/>
            <a:gdLst/>
            <a:ahLst/>
            <a:cxnLst/>
            <a:rect l="l" t="t" r="r" b="b"/>
            <a:pathLst>
              <a:path w="1764497" h="2633577">
                <a:moveTo>
                  <a:pt x="0" y="0"/>
                </a:moveTo>
                <a:lnTo>
                  <a:pt x="1764496" y="0"/>
                </a:lnTo>
                <a:lnTo>
                  <a:pt x="1764496" y="2633577"/>
                </a:lnTo>
                <a:lnTo>
                  <a:pt x="0" y="26335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61547">
            <a:off x="6521650" y="309080"/>
            <a:ext cx="639479" cy="1982879"/>
          </a:xfrm>
          <a:custGeom>
            <a:avLst/>
            <a:gdLst/>
            <a:ahLst/>
            <a:cxnLst/>
            <a:rect l="l" t="t" r="r" b="b"/>
            <a:pathLst>
              <a:path w="639479" h="1982879">
                <a:moveTo>
                  <a:pt x="0" y="0"/>
                </a:moveTo>
                <a:lnTo>
                  <a:pt x="639479" y="0"/>
                </a:lnTo>
                <a:lnTo>
                  <a:pt x="639479" y="1982880"/>
                </a:lnTo>
                <a:lnTo>
                  <a:pt x="0" y="1982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Custom</PresentationFormat>
  <Paragraphs>168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Assistant</vt:lpstr>
      <vt:lpstr>Regeb Zahava</vt:lpstr>
      <vt:lpstr>Poppins Bold</vt:lpstr>
      <vt:lpstr>Calibri</vt:lpstr>
      <vt:lpstr>Arial</vt:lpstr>
      <vt:lpstr>Assistant Bold</vt:lpstr>
      <vt:lpstr>Yoav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חדר בריחה לאולימפיאדה A4</dc:title>
  <cp:lastModifiedBy>hagar oz</cp:lastModifiedBy>
  <cp:revision>1</cp:revision>
  <dcterms:created xsi:type="dcterms:W3CDTF">2006-08-16T00:00:00Z</dcterms:created>
  <dcterms:modified xsi:type="dcterms:W3CDTF">2024-07-28T05:37:02Z</dcterms:modified>
  <dc:identifier>DAGL3l48kVQ</dc:identifier>
</cp:coreProperties>
</file>